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11"/>
  </p:notesMasterIdLst>
  <p:handoutMasterIdLst>
    <p:handoutMasterId r:id="rId12"/>
  </p:handoutMasterIdLst>
  <p:sldIdLst>
    <p:sldId id="622" r:id="rId5"/>
    <p:sldId id="619" r:id="rId6"/>
    <p:sldId id="621" r:id="rId7"/>
    <p:sldId id="620" r:id="rId8"/>
    <p:sldId id="624" r:id="rId9"/>
    <p:sldId id="623" r:id="rId10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Ei tyyliä, taulukon ruudukko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Ei tyyliä, ei ruudukko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Vaalea tyyli 1 - Korostus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Vaalea tyyli 1 - Korostu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87863" autoAdjust="0"/>
  </p:normalViewPr>
  <p:slideViewPr>
    <p:cSldViewPr>
      <p:cViewPr varScale="1">
        <p:scale>
          <a:sx n="102" d="100"/>
          <a:sy n="102" d="100"/>
        </p:scale>
        <p:origin x="840" y="77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15.2.2016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15.2.2016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1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Liityntäpalvelimen</a:t>
            </a:r>
            <a:r>
              <a:rPr lang="en-US" dirty="0" smtClean="0"/>
              <a:t> </a:t>
            </a:r>
            <a:r>
              <a:rPr lang="en-US" dirty="0" err="1" smtClean="0"/>
              <a:t>arkkitehtuuri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23928" y="5661248"/>
            <a:ext cx="4751760" cy="482654"/>
          </a:xfrm>
        </p:spPr>
        <p:txBody>
          <a:bodyPr/>
          <a:lstStyle/>
          <a:p>
            <a:r>
              <a:rPr lang="en-US" dirty="0" smtClean="0"/>
              <a:t>15.12.2015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 smtClean="0"/>
              <a:t>@</a:t>
            </a:r>
            <a:r>
              <a:rPr lang="fi-FI" dirty="0" err="1" smtClean="0"/>
              <a:t>GoforeOy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207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Liityntäpalvelimen prosessit 1/2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123949"/>
            <a:ext cx="7560840" cy="52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Liityntäpalvelimen </a:t>
            </a:r>
            <a:r>
              <a:rPr lang="fi-FI" dirty="0" smtClean="0"/>
              <a:t>prosessit 2/2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graphicFrame>
        <p:nvGraphicFramePr>
          <p:cNvPr id="6" name="Taulukk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18480"/>
              </p:ext>
            </p:extLst>
          </p:nvPr>
        </p:nvGraphicFramePr>
        <p:xfrm>
          <a:off x="145008" y="1093408"/>
          <a:ext cx="8856984" cy="5257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92"/>
                <a:gridCol w="4428492"/>
              </a:tblGrid>
              <a:tr h="791013"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Prosessi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Vastuut</a:t>
                      </a:r>
                      <a:endParaRPr lang="fi-FI" sz="2400" dirty="0"/>
                    </a:p>
                  </a:txBody>
                  <a:tcPr/>
                </a:tc>
              </a:tr>
              <a:tr h="791013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nginx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Käyttöliittymän edustapalvelin</a:t>
                      </a:r>
                      <a:endParaRPr lang="fi-FI" sz="2400" dirty="0"/>
                    </a:p>
                  </a:txBody>
                  <a:tcPr/>
                </a:tc>
              </a:tr>
              <a:tr h="791013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xroad-proxy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Viestien välitys</a:t>
                      </a:r>
                      <a:endParaRPr lang="fi-FI" sz="2400" dirty="0"/>
                    </a:p>
                  </a:txBody>
                  <a:tcPr/>
                </a:tc>
              </a:tr>
              <a:tr h="791013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xroad-signer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Varmenteiden voimassaolo</a:t>
                      </a:r>
                      <a:endParaRPr lang="fi-FI" sz="2400" dirty="0"/>
                    </a:p>
                  </a:txBody>
                  <a:tcPr/>
                </a:tc>
              </a:tr>
              <a:tr h="791013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xroad-jetty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Käyttöliittymäsovellus</a:t>
                      </a:r>
                      <a:endParaRPr lang="fi-FI" sz="2400" dirty="0"/>
                    </a:p>
                  </a:txBody>
                  <a:tcPr/>
                </a:tc>
              </a:tr>
              <a:tr h="791013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xroad-confclient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Keskuskonfiguraation</a:t>
                      </a:r>
                      <a:r>
                        <a:rPr lang="fi-FI" sz="2400" baseline="0" dirty="0" smtClean="0"/>
                        <a:t> päivitys</a:t>
                      </a:r>
                      <a:endParaRPr lang="fi-FI" sz="2400" dirty="0"/>
                    </a:p>
                  </a:txBody>
                  <a:tcPr/>
                </a:tc>
              </a:tr>
              <a:tr h="511299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postgresql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Tietokanta</a:t>
                      </a:r>
                      <a:endParaRPr lang="fi-FI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9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Liityntäpalvelimen käyttämät portit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123950"/>
            <a:ext cx="8748464" cy="3814604"/>
          </a:xfrm>
          <a:prstGeom prst="rect">
            <a:avLst/>
          </a:prstGeom>
        </p:spPr>
      </p:pic>
      <p:graphicFrame>
        <p:nvGraphicFramePr>
          <p:cNvPr id="7" name="Taulukk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145316"/>
              </p:ext>
            </p:extLst>
          </p:nvPr>
        </p:nvGraphicFramePr>
        <p:xfrm>
          <a:off x="323528" y="4869161"/>
          <a:ext cx="7992888" cy="1524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64296"/>
                <a:gridCol w="2664296"/>
                <a:gridCol w="2664296"/>
              </a:tblGrid>
              <a:tr h="261595">
                <a:tc>
                  <a:txBody>
                    <a:bodyPr/>
                    <a:lstStyle/>
                    <a:p>
                      <a:r>
                        <a:rPr lang="fi-FI" dirty="0" smtClean="0"/>
                        <a:t>Rajapinta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Ubuntu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RHEL</a:t>
                      </a:r>
                      <a:endParaRPr lang="fi-FI" dirty="0"/>
                    </a:p>
                  </a:txBody>
                  <a:tcPr/>
                </a:tc>
              </a:tr>
              <a:tr h="261595">
                <a:tc>
                  <a:txBody>
                    <a:bodyPr/>
                    <a:lstStyle/>
                    <a:p>
                      <a:pPr marL="0" marR="0" indent="0" algn="l" defTabSz="749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dirty="0" smtClean="0"/>
                        <a:t>A = </a:t>
                      </a:r>
                      <a:r>
                        <a:rPr lang="fi-FI" dirty="0" err="1" smtClean="0"/>
                        <a:t>Admin</a:t>
                      </a:r>
                      <a:r>
                        <a:rPr lang="fi-FI" dirty="0" smtClean="0"/>
                        <a:t> käyttöliittymä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4000 (</a:t>
                      </a:r>
                      <a:r>
                        <a:rPr lang="fi-FI" dirty="0" err="1" smtClean="0"/>
                        <a:t>https</a:t>
                      </a:r>
                      <a:r>
                        <a:rPr lang="fi-FI" dirty="0" smtClean="0"/>
                        <a:t>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4000 (</a:t>
                      </a:r>
                      <a:r>
                        <a:rPr lang="fi-FI" dirty="0" err="1" smtClean="0"/>
                        <a:t>https</a:t>
                      </a:r>
                      <a:r>
                        <a:rPr lang="fi-FI" dirty="0" smtClean="0"/>
                        <a:t>)</a:t>
                      </a:r>
                      <a:endParaRPr lang="fi-FI" dirty="0"/>
                    </a:p>
                  </a:txBody>
                  <a:tcPr/>
                </a:tc>
              </a:tr>
              <a:tr h="261595">
                <a:tc>
                  <a:txBody>
                    <a:bodyPr/>
                    <a:lstStyle/>
                    <a:p>
                      <a:r>
                        <a:rPr lang="fi-FI" dirty="0" smtClean="0"/>
                        <a:t>C = </a:t>
                      </a:r>
                      <a:r>
                        <a:rPr lang="fi-FI" dirty="0" err="1" smtClean="0"/>
                        <a:t>ClientProxy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80 (http),</a:t>
                      </a:r>
                      <a:r>
                        <a:rPr lang="fi-FI" baseline="0" dirty="0" smtClean="0"/>
                        <a:t> 443 (</a:t>
                      </a:r>
                      <a:r>
                        <a:rPr lang="fi-FI" baseline="0" dirty="0" err="1" smtClean="0"/>
                        <a:t>https</a:t>
                      </a:r>
                      <a:r>
                        <a:rPr lang="fi-FI" baseline="0" dirty="0" smtClean="0"/>
                        <a:t>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8080 (http),</a:t>
                      </a:r>
                      <a:r>
                        <a:rPr lang="fi-FI" baseline="0" dirty="0" smtClean="0"/>
                        <a:t> 8443 (</a:t>
                      </a:r>
                      <a:r>
                        <a:rPr lang="fi-FI" baseline="0" dirty="0" err="1" smtClean="0"/>
                        <a:t>https</a:t>
                      </a:r>
                      <a:r>
                        <a:rPr lang="fi-FI" baseline="0" dirty="0" smtClean="0"/>
                        <a:t>)</a:t>
                      </a:r>
                      <a:endParaRPr lang="fi-FI" dirty="0"/>
                    </a:p>
                  </a:txBody>
                  <a:tcPr/>
                </a:tc>
              </a:tr>
              <a:tr h="261595">
                <a:tc>
                  <a:txBody>
                    <a:bodyPr/>
                    <a:lstStyle/>
                    <a:p>
                      <a:r>
                        <a:rPr lang="fi-FI" dirty="0" smtClean="0"/>
                        <a:t>S = </a:t>
                      </a:r>
                      <a:r>
                        <a:rPr lang="fi-FI" dirty="0" err="1" smtClean="0"/>
                        <a:t>ServerProxy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5500 (</a:t>
                      </a:r>
                      <a:r>
                        <a:rPr lang="fi-FI" dirty="0" err="1" smtClean="0"/>
                        <a:t>https</a:t>
                      </a:r>
                      <a:r>
                        <a:rPr lang="fi-FI" dirty="0" smtClean="0"/>
                        <a:t>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5500 (</a:t>
                      </a:r>
                      <a:r>
                        <a:rPr lang="fi-FI" dirty="0" err="1" smtClean="0"/>
                        <a:t>https</a:t>
                      </a:r>
                      <a:r>
                        <a:rPr lang="fi-FI" dirty="0" smtClean="0"/>
                        <a:t>)</a:t>
                      </a:r>
                      <a:endParaRPr lang="fi-FI" dirty="0"/>
                    </a:p>
                  </a:txBody>
                  <a:tcPr/>
                </a:tc>
              </a:tr>
              <a:tr h="261595">
                <a:tc>
                  <a:txBody>
                    <a:bodyPr/>
                    <a:lstStyle/>
                    <a:p>
                      <a:r>
                        <a:rPr lang="fi-FI" dirty="0" smtClean="0"/>
                        <a:t>O = OCSP </a:t>
                      </a:r>
                      <a:r>
                        <a:rPr lang="fi-FI" dirty="0" err="1" smtClean="0"/>
                        <a:t>response</a:t>
                      </a:r>
                      <a:r>
                        <a:rPr lang="fi-FI" baseline="0" dirty="0" smtClean="0"/>
                        <a:t> </a:t>
                      </a:r>
                      <a:r>
                        <a:rPr lang="fi-FI" baseline="0" dirty="0" err="1" smtClean="0"/>
                        <a:t>cache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5577 (http)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5577 (http)</a:t>
                      </a:r>
                      <a:endParaRPr lang="fi-FI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1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Lokitiedostot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graphicFrame>
        <p:nvGraphicFramePr>
          <p:cNvPr id="5" name="Taulukk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74885"/>
              </p:ext>
            </p:extLst>
          </p:nvPr>
        </p:nvGraphicFramePr>
        <p:xfrm>
          <a:off x="205507" y="1208540"/>
          <a:ext cx="8709099" cy="517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221"/>
                <a:gridCol w="3168352"/>
                <a:gridCol w="3622526"/>
              </a:tblGrid>
              <a:tr h="711859">
                <a:tc>
                  <a:txBody>
                    <a:bodyPr/>
                    <a:lstStyle/>
                    <a:p>
                      <a:r>
                        <a:rPr lang="fi-FI" dirty="0" smtClean="0"/>
                        <a:t>Lokitiedosto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Sijainti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Tarkoitus</a:t>
                      </a:r>
                      <a:endParaRPr lang="fi-FI" dirty="0"/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smtClean="0"/>
                        <a:t>Message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PostgreSql</a:t>
                      </a:r>
                      <a:r>
                        <a:rPr lang="fi-FI" smtClean="0"/>
                        <a:t>-tietokanta</a:t>
                      </a:r>
                      <a:endParaRPr lang="fi-FI" dirty="0" smtClean="0"/>
                    </a:p>
                    <a:p>
                      <a:r>
                        <a:rPr lang="fi-FI" dirty="0" smtClean="0"/>
                        <a:t>Arkistoidut</a:t>
                      </a:r>
                      <a:r>
                        <a:rPr lang="fi-FI" baseline="0" dirty="0" smtClean="0"/>
                        <a:t> lokit</a:t>
                      </a:r>
                      <a:r>
                        <a:rPr lang="fi-FI" dirty="0" smtClean="0"/>
                        <a:t> 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Viestien</a:t>
                      </a:r>
                      <a:r>
                        <a:rPr lang="fi-FI" baseline="0" dirty="0" smtClean="0"/>
                        <a:t> </a:t>
                      </a:r>
                      <a:r>
                        <a:rPr lang="fi-FI" baseline="0" dirty="0" err="1" smtClean="0"/>
                        <a:t>lokitus</a:t>
                      </a:r>
                      <a:endParaRPr lang="fi-FI" dirty="0"/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Configuration</a:t>
                      </a:r>
                      <a:r>
                        <a:rPr lang="fi-FI" dirty="0" smtClean="0"/>
                        <a:t> </a:t>
                      </a:r>
                      <a:r>
                        <a:rPr lang="fi-FI" dirty="0" err="1" smtClean="0"/>
                        <a:t>client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/configuration_client.log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921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dirty="0" smtClean="0"/>
                        <a:t>Keskuskonfiguraation hakeminen</a:t>
                      </a:r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smtClean="0"/>
                        <a:t>Proxy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/proxy.log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Viestinvälityksen</a:t>
                      </a:r>
                      <a:r>
                        <a:rPr lang="fi-FI" baseline="0" dirty="0" smtClean="0"/>
                        <a:t> tekninen häiriöloki</a:t>
                      </a:r>
                      <a:endParaRPr lang="fi-FI" dirty="0"/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smtClean="0"/>
                        <a:t>System </a:t>
                      </a:r>
                      <a:r>
                        <a:rPr lang="fi-FI" dirty="0" err="1" smtClean="0"/>
                        <a:t>monitor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/system-monitor.log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Lokittaa</a:t>
                      </a:r>
                      <a:r>
                        <a:rPr lang="fi-FI" baseline="0" dirty="0" smtClean="0"/>
                        <a:t> j</a:t>
                      </a:r>
                      <a:r>
                        <a:rPr lang="fi-FI" dirty="0" smtClean="0"/>
                        <a:t>ärjestelmän käytössä olevia</a:t>
                      </a:r>
                      <a:r>
                        <a:rPr lang="fi-FI" baseline="0" dirty="0" smtClean="0"/>
                        <a:t> resursseja</a:t>
                      </a:r>
                      <a:endParaRPr lang="fi-FI" dirty="0"/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Clientproxy</a:t>
                      </a:r>
                      <a:r>
                        <a:rPr lang="fi-FI" dirty="0" smtClean="0"/>
                        <a:t> </a:t>
                      </a:r>
                      <a:r>
                        <a:rPr lang="fi-FI" dirty="0" err="1" smtClean="0"/>
                        <a:t>access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/clientproxy_access.log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Lokittaa</a:t>
                      </a:r>
                      <a:r>
                        <a:rPr lang="fi-FI" dirty="0" smtClean="0"/>
                        <a:t> yhteyden muodostukset ulkopuolelta tähän liityntäpalvelimeen</a:t>
                      </a:r>
                      <a:endParaRPr lang="fi-FI" dirty="0"/>
                    </a:p>
                  </a:txBody>
                  <a:tcPr/>
                </a:tc>
              </a:tr>
              <a:tr h="743488"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Serverproxy</a:t>
                      </a:r>
                      <a:r>
                        <a:rPr lang="fi-FI" dirty="0" smtClean="0"/>
                        <a:t> </a:t>
                      </a:r>
                      <a:r>
                        <a:rPr lang="fi-FI" dirty="0" err="1" smtClean="0"/>
                        <a:t>access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i-FI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xroad</a:t>
                      </a:r>
                      <a:r>
                        <a:rPr lang="fi-FI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/serverproxy_access.log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 smtClean="0"/>
                        <a:t>Lokittaa</a:t>
                      </a:r>
                      <a:r>
                        <a:rPr lang="fi-FI" dirty="0" smtClean="0"/>
                        <a:t> muiden liityntäpalvelinten yhteyden muodostukset tähän liityntäpalvelimeen</a:t>
                      </a:r>
                      <a:endParaRPr lang="fi-FI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05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Teemme kokonaisuuksien kehittämisestä</a:t>
            </a:r>
            <a:br>
              <a:rPr lang="fi-FI" dirty="0" smtClean="0"/>
            </a:br>
            <a:r>
              <a:rPr lang="fi-FI" dirty="0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3468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_tunnus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AD58A68-8F7E-43DF-86AA-11F0C2967E5D}" vid="{4ADA3567-5C08-48BB-9ABE-711778AF5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5ff8facc9e215b5814852d245bb678a6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22f1c3115e3e2b910e44560ce46aca75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8520B7-32C5-4B53-8496-9D9C834F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53020-3F52-4EE3-9AFF-F5D168526A1C}">
  <ds:schemaRefs>
    <ds:schemaRef ds:uri="5a0e20fa-c02b-4982-824e-e71510d42558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gofore_esityspohja_sometunnus</Template>
  <TotalTime>0</TotalTime>
  <Words>155</Words>
  <Application>Microsoft Office PowerPoint</Application>
  <PresentationFormat>Näytössä katseltava diaesitys (4:3)</PresentationFormat>
  <Paragraphs>63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gofore_esityspohja_tunnus</vt:lpstr>
      <vt:lpstr>Liityntäpalvelimen arkkitehtuuri</vt:lpstr>
      <vt:lpstr>Liityntäpalvelimen prosessit 1/2</vt:lpstr>
      <vt:lpstr>Liityntäpalvelimen prosessit 2/2</vt:lpstr>
      <vt:lpstr>Liityntäpalvelimen käyttämät portit</vt:lpstr>
      <vt:lpstr>Lokitiedostot</vt:lpstr>
      <vt:lpstr>PowerPoint-esitys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2015-12-10T12:10:26Z</dcterms:created>
  <dcterms:modified xsi:type="dcterms:W3CDTF">2016-02-15T13:38:52Z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